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88" r:id="rId4"/>
    <p:sldId id="259" r:id="rId5"/>
    <p:sldId id="285" r:id="rId6"/>
    <p:sldId id="262" r:id="rId7"/>
    <p:sldId id="264" r:id="rId8"/>
    <p:sldId id="265" r:id="rId9"/>
    <p:sldId id="284" r:id="rId10"/>
    <p:sldId id="279" r:id="rId11"/>
    <p:sldId id="283" r:id="rId12"/>
    <p:sldId id="260" r:id="rId13"/>
    <p:sldId id="268" r:id="rId14"/>
    <p:sldId id="269" r:id="rId15"/>
    <p:sldId id="272" r:id="rId16"/>
    <p:sldId id="289" r:id="rId17"/>
    <p:sldId id="282" r:id="rId18"/>
    <p:sldId id="274" r:id="rId19"/>
    <p:sldId id="280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6FB"/>
    <a:srgbClr val="0000FF"/>
    <a:srgbClr val="D6E0F2"/>
    <a:srgbClr val="EBF0F9"/>
    <a:srgbClr val="E5EBF7"/>
    <a:srgbClr val="00FFFF"/>
    <a:srgbClr val="01FF74"/>
    <a:srgbClr val="DCE5F4"/>
    <a:srgbClr val="E2E9F6"/>
    <a:srgbClr val="DCE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2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NIST FMAS/TMAS</a:t>
            </a:r>
            <a:r>
              <a:rPr lang="en-US" baseline="0" dirty="0"/>
              <a:t> Customers by Sector</a:t>
            </a:r>
            <a:endParaRPr lang="en-US" dirty="0"/>
          </a:p>
        </c:rich>
      </c:tx>
      <c:layout>
        <c:manualLayout>
          <c:xMode val="edge"/>
          <c:yMode val="edge"/>
          <c:x val="8.5841544316949639E-2"/>
          <c:y val="0.896969666188885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724-4418-8F57-18A561AA74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724-4418-8F57-18A561AA74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724-4418-8F57-18A561AA74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724-4418-8F57-18A561AA746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724-4418-8F57-18A561AA746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D724-4418-8F57-18A561AA746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D724-4418-8F57-18A561AA746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D724-4418-8F57-18A561AA746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D724-4418-8F57-18A561AA746C}"/>
              </c:ext>
            </c:extLst>
          </c:dPt>
          <c:dLbls>
            <c:dLbl>
              <c:idx val="0"/>
              <c:layout>
                <c:manualLayout>
                  <c:x val="-0.17283829942182979"/>
                  <c:y val="0.132139352407422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724-4418-8F57-18A561AA746C}"/>
                </c:ext>
              </c:extLst>
            </c:dLbl>
            <c:dLbl>
              <c:idx val="1"/>
              <c:layout>
                <c:manualLayout>
                  <c:x val="-0.16386391842842454"/>
                  <c:y val="-0.20033348892552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24-4418-8F57-18A561AA746C}"/>
                </c:ext>
              </c:extLst>
            </c:dLbl>
            <c:dLbl>
              <c:idx val="4"/>
              <c:layout>
                <c:manualLayout>
                  <c:x val="6.866311496791011E-2"/>
                  <c:y val="3.02166805091340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724-4418-8F57-18A561AA746C}"/>
                </c:ext>
              </c:extLst>
            </c:dLbl>
            <c:dLbl>
              <c:idx val="5"/>
              <c:layout>
                <c:manualLayout>
                  <c:x val="0.1150408744284029"/>
                  <c:y val="8.29838593074153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724-4418-8F57-18A561AA746C}"/>
                </c:ext>
              </c:extLst>
            </c:dLbl>
            <c:dLbl>
              <c:idx val="6"/>
              <c:layout>
                <c:manualLayout>
                  <c:x val="-7.0353973783331469E-2"/>
                  <c:y val="3.06759975424792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724-4418-8F57-18A561AA746C}"/>
                </c:ext>
              </c:extLst>
            </c:dLbl>
            <c:dLbl>
              <c:idx val="7"/>
              <c:layout>
                <c:manualLayout>
                  <c:x val="-1.5033070819308669E-2"/>
                  <c:y val="-5.35161480727650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724-4418-8F57-18A561AA746C}"/>
                </c:ext>
              </c:extLst>
            </c:dLbl>
            <c:dLbl>
              <c:idx val="8"/>
              <c:layout>
                <c:manualLayout>
                  <c:x val="2.7830528663970198E-2"/>
                  <c:y val="-5.6413781479048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724-4418-8F57-18A561AA746C}"/>
                </c:ext>
              </c:extLst>
            </c:dLbl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Sectors!$A$1:$A$9</c:f>
              <c:strCache>
                <c:ptCount val="9"/>
                <c:pt idx="0">
                  <c:v>Electronics and Instrument Manufacturers</c:v>
                </c:pt>
                <c:pt idx="1">
                  <c:v>Financial Markets / Stock Exchanges</c:v>
                </c:pt>
                <c:pt idx="2">
                  <c:v>U. S. Military</c:v>
                </c:pt>
                <c:pt idx="3">
                  <c:v>Aerospace</c:v>
                </c:pt>
                <c:pt idx="4">
                  <c:v>Defense Contractors</c:v>
                </c:pt>
                <c:pt idx="5">
                  <c:v>U. S. Government </c:v>
                </c:pt>
                <c:pt idx="6">
                  <c:v>Private Calibration Laboratories</c:v>
                </c:pt>
                <c:pt idx="7">
                  <c:v>Telecommunications</c:v>
                </c:pt>
                <c:pt idx="8">
                  <c:v>Nuclear Energy</c:v>
                </c:pt>
              </c:strCache>
            </c:strRef>
          </c:cat>
          <c:val>
            <c:numRef>
              <c:f>Sectors!$B$1:$B$9</c:f>
              <c:numCache>
                <c:formatCode>General</c:formatCode>
                <c:ptCount val="9"/>
                <c:pt idx="0">
                  <c:v>16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724-4418-8F57-18A561AA746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800434686235379"/>
          <c:y val="4.4365517956137593E-2"/>
          <c:w val="0.31199565313764605"/>
          <c:h val="0.889998649347631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78223-B6CF-4D85-ABC4-E1409CF2460D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15FA3-B00C-42C2-A58C-CB69BEA7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136C1-1EAD-4511-AFA3-B2984711B080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0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5C5076-F527-475B-A4BE-71333DE9C959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7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9F67-D45A-42A4-9E4A-A6BAA0911664}" type="datetime1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3D22-01D1-41EA-8302-3B0B9326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9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9353F-314C-4106-B188-997464B887E0}" type="datetime1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3D22-01D1-41EA-8302-3B0B9326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4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EE08-779A-4AD7-8680-036AD0EE7EE4}" type="datetime1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3D22-01D1-41EA-8302-3B0B9326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1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661E-0C7F-43B0-93F2-F4D8C68A53A2}" type="datetime1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3D22-01D1-41EA-8302-3B0B9326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1AC-053A-4447-951D-858F5AC6B030}" type="datetime1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3D22-01D1-41EA-8302-3B0B9326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2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CB79-8A78-4138-B917-9534DEA7C780}" type="datetime1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3D22-01D1-41EA-8302-3B0B9326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060F0-A219-4CA1-A57D-728C35080F15}" type="datetime1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3D22-01D1-41EA-8302-3B0B9326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9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94129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504" y="125298"/>
            <a:ext cx="7886700" cy="701731"/>
          </a:xfrm>
          <a:noFill/>
        </p:spPr>
        <p:txBody>
          <a:bodyPr>
            <a:spAutoFit/>
          </a:bodyPr>
          <a:lstStyle>
            <a:lvl1pPr algn="ctr">
              <a:defRPr sz="4400" b="1">
                <a:solidFill>
                  <a:srgbClr val="D6E0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35C6-CEB5-4F25-8406-8BD461FB3F60}" type="datetime1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SIM TFMWG Workshop and Planning Meeting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3D22-01D1-41EA-8302-3B0B93265E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68189"/>
            <a:ext cx="9144000" cy="0"/>
          </a:xfrm>
          <a:prstGeom prst="line">
            <a:avLst/>
          </a:prstGeom>
          <a:ln w="50800" cmpd="tri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47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6504-5F3D-4E0E-B525-F2ED0CF45472}" type="datetime1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3D22-01D1-41EA-8302-3B0B9326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CC22-A102-4AFF-9045-250666BA9C1F}" type="datetime1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3D22-01D1-41EA-8302-3B0B9326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0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0ED-434A-42E0-9D05-EDCCAED32DBA}" type="datetime1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3D22-01D1-41EA-8302-3B0B9326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1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F5F7F9"/>
            </a:gs>
            <a:gs pos="0">
              <a:schemeClr val="tx2">
                <a:lumMod val="40000"/>
                <a:lumOff val="60000"/>
              </a:schemeClr>
            </a:gs>
            <a:gs pos="16000">
              <a:schemeClr val="tx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56E5E-172D-469E-B5FC-5EF2770DF81B}" type="datetime1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SIM TFMWG Workshop and Planning Meeting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D3D22-01D1-41EA-8302-3B0B9326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7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61" y="2139576"/>
            <a:ext cx="4034118" cy="2700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5023" y="268940"/>
            <a:ext cx="8022197" cy="19389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3B383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Report on NIST activities</a:t>
            </a:r>
          </a:p>
          <a:p>
            <a:pPr algn="ctr"/>
            <a:r>
              <a:rPr lang="en-US" sz="6000" b="1" dirty="0">
                <a:solidFill>
                  <a:srgbClr val="3B383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7236" y="5585957"/>
            <a:ext cx="2738719" cy="73853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29555" y="4975415"/>
            <a:ext cx="3713131" cy="609598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Michael Lombardi</a:t>
            </a:r>
            <a:endParaRPr lang="en-US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3095625" cy="365125"/>
          </a:xfrm>
        </p:spPr>
        <p:txBody>
          <a:bodyPr/>
          <a:lstStyle/>
          <a:p>
            <a:r>
              <a:rPr lang="en-US" dirty="0"/>
              <a:t>SIM TFMWG Workshop and Planning Meeting 2017</a:t>
            </a:r>
          </a:p>
        </p:txBody>
      </p:sp>
    </p:spTree>
    <p:extLst>
      <p:ext uri="{BB962C8B-B14F-4D97-AF65-F5344CB8AC3E}">
        <p14:creationId xmlns:p14="http://schemas.microsoft.com/office/powerpoint/2010/main" val="10086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3D7D-A59B-4AB6-B248-C3956063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Standards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3773E-9F33-4174-8454-6FA1BD2D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SIM TFMWG Workshop and Planning Meeting 2017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7E6A7B-969A-4B13-98C7-302CD1B8288B}"/>
              </a:ext>
            </a:extLst>
          </p:cNvPr>
          <p:cNvSpPr txBox="1"/>
          <p:nvPr/>
        </p:nvSpPr>
        <p:spPr>
          <a:xfrm>
            <a:off x="5026958" y="1103778"/>
            <a:ext cx="2889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SECONDARY: OPTICAL</a:t>
            </a: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5183712" y="1779538"/>
            <a:ext cx="27723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Al</a:t>
            </a:r>
            <a:r>
              <a:rPr lang="en-US" sz="2400" baseline="30000" dirty="0"/>
              <a:t>+</a:t>
            </a:r>
            <a:r>
              <a:rPr lang="en-US" sz="2400" dirty="0"/>
              <a:t>	  1124 THz </a:t>
            </a:r>
          </a:p>
          <a:p>
            <a:r>
              <a:rPr lang="en-US" sz="2400" dirty="0"/>
              <a:t>Hg</a:t>
            </a:r>
            <a:r>
              <a:rPr lang="en-US" sz="2400" baseline="30000" dirty="0"/>
              <a:t>+</a:t>
            </a:r>
            <a:r>
              <a:rPr lang="en-US" sz="2400" dirty="0"/>
              <a:t>	  1064 THz</a:t>
            </a:r>
          </a:p>
          <a:p>
            <a:r>
              <a:rPr lang="en-US" sz="2400" dirty="0" err="1"/>
              <a:t>Yb</a:t>
            </a:r>
            <a:r>
              <a:rPr lang="en-US" sz="2400" dirty="0"/>
              <a:t>	    520 THz</a:t>
            </a:r>
          </a:p>
          <a:p>
            <a:r>
              <a:rPr lang="en-US" sz="2400" dirty="0" err="1"/>
              <a:t>Ca</a:t>
            </a:r>
            <a:r>
              <a:rPr lang="en-US" sz="2400" dirty="0"/>
              <a:t>	    456 THz</a:t>
            </a:r>
          </a:p>
          <a:p>
            <a:r>
              <a:rPr lang="en-US" sz="2400" dirty="0" err="1"/>
              <a:t>Sr</a:t>
            </a:r>
            <a:r>
              <a:rPr lang="en-US" sz="2400" dirty="0"/>
              <a:t>	    429 THz</a:t>
            </a:r>
          </a:p>
          <a:p>
            <a:endParaRPr lang="en-US" sz="2400" dirty="0"/>
          </a:p>
          <a:p>
            <a:r>
              <a:rPr lang="en-US" sz="2400" dirty="0"/>
              <a:t>Cs      0.0092 THz</a:t>
            </a:r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7428719" y="2026888"/>
            <a:ext cx="12306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Ion Clocks</a:t>
            </a:r>
            <a:endParaRPr lang="en-US" sz="2000" dirty="0"/>
          </a:p>
        </p:txBody>
      </p:sp>
      <p:sp>
        <p:nvSpPr>
          <p:cNvPr id="12" name="Text Box 60"/>
          <p:cNvSpPr txBox="1">
            <a:spLocks noChangeArrowheads="1"/>
          </p:cNvSpPr>
          <p:nvPr/>
        </p:nvSpPr>
        <p:spPr bwMode="auto">
          <a:xfrm>
            <a:off x="7498876" y="4020498"/>
            <a:ext cx="803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F1, F2</a:t>
            </a:r>
            <a:endParaRPr lang="en-US" sz="2000" dirty="0"/>
          </a:p>
        </p:txBody>
      </p:sp>
      <p:sp>
        <p:nvSpPr>
          <p:cNvPr id="13" name="AutoShape 61"/>
          <p:cNvSpPr>
            <a:spLocks/>
          </p:cNvSpPr>
          <p:nvPr/>
        </p:nvSpPr>
        <p:spPr bwMode="auto">
          <a:xfrm>
            <a:off x="7145380" y="1835373"/>
            <a:ext cx="182268" cy="786620"/>
          </a:xfrm>
          <a:prstGeom prst="rightBrace">
            <a:avLst>
              <a:gd name="adj1" fmla="val 60262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61"/>
          <p:cNvSpPr>
            <a:spLocks/>
          </p:cNvSpPr>
          <p:nvPr/>
        </p:nvSpPr>
        <p:spPr bwMode="auto">
          <a:xfrm>
            <a:off x="7145380" y="2646678"/>
            <a:ext cx="182268" cy="958670"/>
          </a:xfrm>
          <a:prstGeom prst="rightBrace">
            <a:avLst>
              <a:gd name="adj1" fmla="val 60262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7428719" y="2918311"/>
            <a:ext cx="1679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Neutral Clocks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29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Standards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2804" y="6339107"/>
            <a:ext cx="3086100" cy="365125"/>
          </a:xfrm>
        </p:spPr>
        <p:txBody>
          <a:bodyPr/>
          <a:lstStyle/>
          <a:p>
            <a:r>
              <a:rPr lang="en-US" smtClean="0"/>
              <a:t>SIM TFMWG Workshop and Planning Meeting 2017</a:t>
            </a:r>
            <a:endParaRPr lang="en-US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A7E6A7B-969A-4B13-98C7-302CD1B8288B}"/>
              </a:ext>
            </a:extLst>
          </p:cNvPr>
          <p:cNvSpPr txBox="1"/>
          <p:nvPr/>
        </p:nvSpPr>
        <p:spPr>
          <a:xfrm>
            <a:off x="447935" y="1073376"/>
            <a:ext cx="5484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STANDARDS: OPTICAL CLOCKS</a:t>
            </a:r>
            <a:endParaRPr lang="en-US" sz="2400" i="1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447935" y="2012221"/>
            <a:ext cx="3013812" cy="1938992"/>
            <a:chOff x="-1686686" y="539935"/>
            <a:chExt cx="3013812" cy="1938992"/>
          </a:xfrm>
        </p:grpSpPr>
        <p:sp>
          <p:nvSpPr>
            <p:cNvPr id="153" name="Text Box 58"/>
            <p:cNvSpPr txBox="1">
              <a:spLocks noChangeArrowheads="1"/>
            </p:cNvSpPr>
            <p:nvPr/>
          </p:nvSpPr>
          <p:spPr bwMode="auto">
            <a:xfrm>
              <a:off x="-1686686" y="539935"/>
              <a:ext cx="178286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Al</a:t>
              </a:r>
              <a:r>
                <a:rPr lang="en-US" sz="2000" baseline="30000" dirty="0"/>
                <a:t>+</a:t>
              </a:r>
              <a:r>
                <a:rPr lang="en-US" sz="2000" dirty="0"/>
                <a:t>	  1124 THz </a:t>
              </a:r>
            </a:p>
            <a:p>
              <a:r>
                <a:rPr lang="en-US" sz="2000" dirty="0"/>
                <a:t>Hg</a:t>
              </a:r>
              <a:r>
                <a:rPr lang="en-US" sz="2000" baseline="30000" dirty="0"/>
                <a:t>+</a:t>
              </a:r>
              <a:r>
                <a:rPr lang="en-US" sz="2000" dirty="0"/>
                <a:t>	  1064 </a:t>
              </a:r>
              <a:r>
                <a:rPr lang="en-US" sz="2000" dirty="0" smtClean="0"/>
                <a:t>THz</a:t>
              </a:r>
            </a:p>
            <a:p>
              <a:endParaRPr lang="en-US" sz="2000" dirty="0"/>
            </a:p>
            <a:p>
              <a:r>
                <a:rPr lang="en-US" sz="2000" dirty="0" err="1"/>
                <a:t>Yb</a:t>
              </a:r>
              <a:r>
                <a:rPr lang="en-US" sz="2000" dirty="0"/>
                <a:t>	    520 THz</a:t>
              </a:r>
            </a:p>
            <a:p>
              <a:r>
                <a:rPr lang="en-US" sz="2000" dirty="0" err="1"/>
                <a:t>Ca</a:t>
              </a:r>
              <a:r>
                <a:rPr lang="en-US" sz="2000" dirty="0"/>
                <a:t>	    456 THz</a:t>
              </a:r>
            </a:p>
            <a:p>
              <a:r>
                <a:rPr lang="en-US" sz="2000" dirty="0" err="1"/>
                <a:t>Sr</a:t>
              </a:r>
              <a:r>
                <a:rPr lang="en-US" sz="2000" dirty="0"/>
                <a:t>	    429 </a:t>
              </a:r>
              <a:r>
                <a:rPr lang="en-US" sz="2000" dirty="0" smtClean="0"/>
                <a:t>THz</a:t>
              </a:r>
              <a:endParaRPr lang="en-US" sz="2000" dirty="0"/>
            </a:p>
          </p:txBody>
        </p:sp>
        <p:sp>
          <p:nvSpPr>
            <p:cNvPr id="154" name="Text Box 59"/>
            <p:cNvSpPr txBox="1">
              <a:spLocks noChangeArrowheads="1"/>
            </p:cNvSpPr>
            <p:nvPr/>
          </p:nvSpPr>
          <p:spPr bwMode="auto">
            <a:xfrm>
              <a:off x="205925" y="719111"/>
              <a:ext cx="6190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Ions</a:t>
              </a:r>
              <a:endParaRPr lang="en-US" sz="2000" dirty="0"/>
            </a:p>
          </p:txBody>
        </p:sp>
        <p:sp>
          <p:nvSpPr>
            <p:cNvPr id="155" name="AutoShape 61"/>
            <p:cNvSpPr>
              <a:spLocks/>
            </p:cNvSpPr>
            <p:nvPr/>
          </p:nvSpPr>
          <p:spPr bwMode="auto">
            <a:xfrm>
              <a:off x="0" y="577858"/>
              <a:ext cx="118629" cy="682617"/>
            </a:xfrm>
            <a:prstGeom prst="rightBrace">
              <a:avLst>
                <a:gd name="adj1" fmla="val 60262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AutoShape 61"/>
            <p:cNvSpPr>
              <a:spLocks/>
            </p:cNvSpPr>
            <p:nvPr/>
          </p:nvSpPr>
          <p:spPr bwMode="auto">
            <a:xfrm>
              <a:off x="13176" y="1492477"/>
              <a:ext cx="182268" cy="958670"/>
            </a:xfrm>
            <a:prstGeom prst="rightBrace">
              <a:avLst>
                <a:gd name="adj1" fmla="val 60262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Text Box 59"/>
            <p:cNvSpPr txBox="1">
              <a:spLocks noChangeArrowheads="1"/>
            </p:cNvSpPr>
            <p:nvPr/>
          </p:nvSpPr>
          <p:spPr bwMode="auto">
            <a:xfrm>
              <a:off x="259654" y="1772735"/>
              <a:ext cx="106747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Neutrals</a:t>
              </a:r>
              <a:endParaRPr lang="en-US" sz="2000" dirty="0"/>
            </a:p>
          </p:txBody>
        </p:sp>
      </p:grpSp>
      <p:pic>
        <p:nvPicPr>
          <p:cNvPr id="163" name="Picture 19" descr="IONPENN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434" y="4043436"/>
            <a:ext cx="3370263" cy="2562225"/>
          </a:xfrm>
          <a:prstGeom prst="rect">
            <a:avLst/>
          </a:prstGeom>
          <a:noFill/>
        </p:spPr>
      </p:pic>
      <p:sp>
        <p:nvSpPr>
          <p:cNvPr id="164" name="Text Box 22"/>
          <p:cNvSpPr txBox="1">
            <a:spLocks noChangeArrowheads="1"/>
          </p:cNvSpPr>
          <p:nvPr/>
        </p:nvSpPr>
        <p:spPr bwMode="auto">
          <a:xfrm>
            <a:off x="3307198" y="3671745"/>
            <a:ext cx="3509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Sr</a:t>
            </a:r>
            <a:r>
              <a:rPr lang="en-US" b="1" dirty="0" smtClean="0"/>
              <a:t> </a:t>
            </a:r>
            <a:r>
              <a:rPr lang="en-US" b="1" dirty="0"/>
              <a:t>or </a:t>
            </a:r>
            <a:r>
              <a:rPr lang="en-US" b="1" dirty="0" smtClean="0"/>
              <a:t>YB </a:t>
            </a:r>
            <a:r>
              <a:rPr lang="en-US" b="1" dirty="0"/>
              <a:t>optical lattice clocks</a:t>
            </a:r>
          </a:p>
        </p:txBody>
      </p:sp>
      <p:pic>
        <p:nvPicPr>
          <p:cNvPr id="167" name="Picture 25" descr="Log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2913" y="4394413"/>
            <a:ext cx="1377761" cy="20666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8" name="Text Box 26"/>
          <p:cNvSpPr txBox="1">
            <a:spLocks noChangeArrowheads="1"/>
          </p:cNvSpPr>
          <p:nvPr/>
        </p:nvSpPr>
        <p:spPr bwMode="auto">
          <a:xfrm>
            <a:off x="6128904" y="5082089"/>
            <a:ext cx="12036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Al </a:t>
            </a:r>
            <a:r>
              <a:rPr lang="en-US" b="1" dirty="0"/>
              <a:t>ion logic clock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3720477" y="1536889"/>
            <a:ext cx="261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Δ</a:t>
            </a:r>
            <a:r>
              <a:rPr lang="en-US" b="1" dirty="0" err="1" smtClean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/f </a:t>
            </a:r>
            <a:r>
              <a:rPr lang="en-US" b="1" dirty="0">
                <a:solidFill>
                  <a:srgbClr val="FF0000"/>
                </a:solidFill>
              </a:rPr>
              <a:t>~ 6 x 10</a:t>
            </a:r>
            <a:r>
              <a:rPr lang="en-US" b="1" baseline="30000" dirty="0">
                <a:solidFill>
                  <a:srgbClr val="FF0000"/>
                </a:solidFill>
              </a:rPr>
              <a:t>-18</a:t>
            </a:r>
          </a:p>
        </p:txBody>
      </p:sp>
      <p:pic>
        <p:nvPicPr>
          <p:cNvPr id="170" name="Picture 4" descr="http://patapsco.nist.gov/imagegallery/retrieve.cfm?imageid=1250&amp;dpi=300&amp;fileformat=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30" y="1875804"/>
            <a:ext cx="2617145" cy="17386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170" descr="Strontium.Lattic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3221" y="1557779"/>
            <a:ext cx="2295524" cy="2409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2" name="TextBox 171"/>
          <p:cNvSpPr txBox="1"/>
          <p:nvPr/>
        </p:nvSpPr>
        <p:spPr>
          <a:xfrm>
            <a:off x="6701980" y="3968446"/>
            <a:ext cx="261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f</a:t>
            </a:r>
            <a:r>
              <a:rPr lang="en-US" b="1" dirty="0">
                <a:solidFill>
                  <a:srgbClr val="FF0000"/>
                </a:solidFill>
              </a:rPr>
              <a:t>/f ~ 8 x 10</a:t>
            </a:r>
            <a:r>
              <a:rPr lang="en-US" b="1" baseline="30000" dirty="0">
                <a:solidFill>
                  <a:srgbClr val="FF0000"/>
                </a:solidFill>
              </a:rPr>
              <a:t>-18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00155" y="4517846"/>
            <a:ext cx="261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f</a:t>
            </a:r>
            <a:r>
              <a:rPr lang="en-US" b="1" dirty="0">
                <a:solidFill>
                  <a:srgbClr val="FF0000"/>
                </a:solidFill>
              </a:rPr>
              <a:t>/f ~ 10 x 10</a:t>
            </a:r>
            <a:r>
              <a:rPr lang="en-US" b="1" baseline="30000" dirty="0">
                <a:solidFill>
                  <a:srgbClr val="FF0000"/>
                </a:solidFill>
              </a:rPr>
              <a:t>-18</a:t>
            </a:r>
          </a:p>
        </p:txBody>
      </p:sp>
      <p:sp>
        <p:nvSpPr>
          <p:cNvPr id="162" name="Text Box 18"/>
          <p:cNvSpPr txBox="1">
            <a:spLocks noChangeArrowheads="1"/>
          </p:cNvSpPr>
          <p:nvPr/>
        </p:nvSpPr>
        <p:spPr bwMode="auto">
          <a:xfrm>
            <a:off x="312227" y="5001382"/>
            <a:ext cx="13637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Single </a:t>
            </a:r>
            <a:r>
              <a:rPr lang="en-US" b="1" dirty="0" smtClean="0"/>
              <a:t>Hg </a:t>
            </a:r>
            <a:r>
              <a:rPr lang="en-US" b="1" dirty="0"/>
              <a:t>ion trap</a:t>
            </a:r>
          </a:p>
        </p:txBody>
      </p:sp>
    </p:spTree>
    <p:extLst>
      <p:ext uri="{BB962C8B-B14F-4D97-AF65-F5344CB8AC3E}">
        <p14:creationId xmlns:p14="http://schemas.microsoft.com/office/powerpoint/2010/main" val="26153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4776" y="1882587"/>
            <a:ext cx="8083817" cy="325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SzPct val="100000"/>
              <a:buFont typeface="Wingdings" panose="05000000000000000000" pitchFamily="2" charset="2"/>
              <a:buChar char="v"/>
              <a:tabLst>
                <a:tab pos="3205163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</a:rPr>
              <a:t>NIST provides common-view GPS measurement systems to its remote customers, allowing them to compare their clocks to UTC(NIST) by using the GPS.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3366FF"/>
              </a:buClr>
              <a:buSzPct val="100000"/>
              <a:buFont typeface="Wingdings" panose="05000000000000000000" pitchFamily="2" charset="2"/>
              <a:buChar char="ü"/>
              <a:tabLst>
                <a:tab pos="3205163" algn="l"/>
              </a:tabLst>
            </a:pPr>
            <a:endParaRPr lang="en-US" sz="1600" dirty="0">
              <a:solidFill>
                <a:srgbClr val="000000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SzPct val="100000"/>
              <a:buFont typeface="Wingdings" panose="05000000000000000000" pitchFamily="2" charset="2"/>
              <a:buChar char="v"/>
              <a:tabLst>
                <a:tab pos="3205163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</a:rPr>
              <a:t>The common-view data is processed in real-time and shows the time or frequency difference between UTC(NIST) and the customer’s clock. </a:t>
            </a:r>
          </a:p>
          <a:p>
            <a:pPr marL="0" indent="0">
              <a:lnSpc>
                <a:spcPct val="90000"/>
              </a:lnSpc>
              <a:spcBef>
                <a:spcPct val="30000"/>
              </a:spcBef>
              <a:buClr>
                <a:srgbClr val="3366FF"/>
              </a:buClr>
              <a:buSzPct val="100000"/>
              <a:buNone/>
              <a:tabLst>
                <a:tab pos="3205163" algn="l"/>
              </a:tabLst>
            </a:pPr>
            <a:endParaRPr lang="en-US" sz="1600" dirty="0">
              <a:solidFill>
                <a:srgbClr val="000000"/>
              </a:solidFill>
              <a:effectLst/>
            </a:endParaRPr>
          </a:p>
          <a:p>
            <a:pPr marL="914400" indent="0">
              <a:lnSpc>
                <a:spcPct val="90000"/>
              </a:lnSpc>
              <a:spcBef>
                <a:spcPct val="30000"/>
              </a:spcBef>
              <a:buClr>
                <a:srgbClr val="3366FF"/>
              </a:buClr>
              <a:buSzPct val="100000"/>
              <a:buNone/>
              <a:tabLst>
                <a:tab pos="3205163" algn="l"/>
              </a:tabLst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FMAS</a:t>
            </a:r>
            <a:r>
              <a:rPr lang="en-US" sz="1600" dirty="0">
                <a:solidFill>
                  <a:srgbClr val="000000"/>
                </a:solidFill>
                <a:effectLst/>
              </a:rPr>
              <a:t>: reports frequency uncertainty to the customer</a:t>
            </a:r>
          </a:p>
          <a:p>
            <a:pPr marL="914400" indent="0">
              <a:lnSpc>
                <a:spcPct val="90000"/>
              </a:lnSpc>
              <a:spcBef>
                <a:spcPct val="30000"/>
              </a:spcBef>
              <a:buClr>
                <a:srgbClr val="3366FF"/>
              </a:buClr>
              <a:buSzPct val="100000"/>
              <a:buNone/>
              <a:tabLst>
                <a:tab pos="3205163" algn="l"/>
              </a:tabLst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TMAS</a:t>
            </a:r>
            <a:r>
              <a:rPr lang="en-US" sz="1600" dirty="0">
                <a:solidFill>
                  <a:srgbClr val="000000"/>
                </a:solidFill>
                <a:effectLst/>
              </a:rPr>
              <a:t>: reports time uncertainty to the customer</a:t>
            </a:r>
          </a:p>
          <a:p>
            <a:pPr marL="914400" indent="0">
              <a:lnSpc>
                <a:spcPct val="90000"/>
              </a:lnSpc>
              <a:spcBef>
                <a:spcPct val="30000"/>
              </a:spcBef>
              <a:buClr>
                <a:srgbClr val="3366FF"/>
              </a:buClr>
              <a:buSzPct val="100000"/>
              <a:buNone/>
              <a:tabLst>
                <a:tab pos="3205163" algn="l"/>
              </a:tabLst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NISTDO</a:t>
            </a:r>
            <a:r>
              <a:rPr lang="en-US" sz="1600" dirty="0">
                <a:solidFill>
                  <a:srgbClr val="000000"/>
                </a:solidFill>
                <a:effectLst/>
              </a:rPr>
              <a:t>: locks the customer’s clock (rubidium or cesium) to the UTC(NIST)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3366FF"/>
              </a:buClr>
              <a:buSzPct val="100000"/>
              <a:buFont typeface="Wingdings" panose="05000000000000000000" pitchFamily="2" charset="2"/>
              <a:buChar char="ü"/>
              <a:tabLst>
                <a:tab pos="3205163" algn="l"/>
              </a:tabLst>
            </a:pPr>
            <a:endParaRPr lang="en-US" sz="1600" dirty="0">
              <a:solidFill>
                <a:srgbClr val="000000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SzPct val="100000"/>
              <a:buFont typeface="Wingdings" panose="05000000000000000000" pitchFamily="2" charset="2"/>
              <a:buChar char="v"/>
              <a:tabLst>
                <a:tab pos="3205163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</a:rPr>
              <a:t>Customers can then show traceability to the International System (SI) of units through NIST.</a:t>
            </a:r>
          </a:p>
          <a:p>
            <a:pPr marL="0" indent="0">
              <a:lnSpc>
                <a:spcPct val="90000"/>
              </a:lnSpc>
              <a:spcBef>
                <a:spcPct val="30000"/>
              </a:spcBef>
              <a:buClr>
                <a:schemeClr val="bg1"/>
              </a:buClr>
              <a:buNone/>
              <a:tabLst>
                <a:tab pos="3205163" algn="l"/>
              </a:tabLst>
            </a:pPr>
            <a:endParaRPr lang="en-US" sz="180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7981" y="1228165"/>
            <a:ext cx="4394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TMAS          FMAS       NISTDO</a:t>
            </a:r>
          </a:p>
        </p:txBody>
      </p:sp>
    </p:spTree>
    <p:extLst>
      <p:ext uri="{BB962C8B-B14F-4D97-AF65-F5344CB8AC3E}">
        <p14:creationId xmlns:p14="http://schemas.microsoft.com/office/powerpoint/2010/main" val="17178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DISSEMINATION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682"/>
            <a:ext cx="9144000" cy="402431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0628" y="1150231"/>
            <a:ext cx="8443451" cy="68580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 of Common-View GPS Systems 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(78 total systems deployed, 53 at customer sites and 25 in SIM Time Network)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DISSEMINATION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44" y="1151965"/>
            <a:ext cx="8443451" cy="461665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 NISTDO is the station clock at WWVH in Kauai</a:t>
            </a:r>
          </a:p>
        </p:txBody>
      </p:sp>
      <p:pic>
        <p:nvPicPr>
          <p:cNvPr id="5" name="Picture 4" descr="fig 26 Map of KauaiV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3" y="2230411"/>
            <a:ext cx="2374490" cy="250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65" y="1703295"/>
            <a:ext cx="5101590" cy="3669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260" y="5415871"/>
            <a:ext cx="841194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The Boulder-Kauai baseline is long (5324 km) and Internet access at WWVH is through a satellite and is not always available.</a:t>
            </a:r>
          </a:p>
          <a:p>
            <a:pPr marL="285750" indent="-285750" algn="just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Even so, the average time offset is near 0 and peak-to-peak time variations are usually within ±10  ns of UTC(NIST) in Boulder.</a:t>
            </a:r>
          </a:p>
        </p:txBody>
      </p:sp>
    </p:spTree>
    <p:extLst>
      <p:ext uri="{BB962C8B-B14F-4D97-AF65-F5344CB8AC3E}">
        <p14:creationId xmlns:p14="http://schemas.microsoft.com/office/powerpoint/2010/main" val="31424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DISSEMINATION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  <a:endParaRPr lang="en-US" dirty="0"/>
          </a:p>
        </p:txBody>
      </p:sp>
      <p:graphicFrame>
        <p:nvGraphicFramePr>
          <p:cNvPr id="4" name="Chart 3">
            <a:extLst/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37296162"/>
              </p:ext>
            </p:extLst>
          </p:nvPr>
        </p:nvGraphicFramePr>
        <p:xfrm>
          <a:off x="923364" y="1037345"/>
          <a:ext cx="7646895" cy="5503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24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2254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dirty="0">
                <a:latin typeface="Tahoma" pitchFamily="34" charset="0"/>
                <a:cs typeface="Tahoma" pitchFamily="34" charset="0"/>
              </a:rPr>
              <a:t>Time By Radio:  WWVB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85800" y="1543050"/>
            <a:ext cx="3846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WWVB low frequency broadcast of time code signals (60 kHz).  Began broadcasting from Fort Collins, Colorado in 1963.</a:t>
            </a:r>
          </a:p>
        </p:txBody>
      </p:sp>
      <p:pic>
        <p:nvPicPr>
          <p:cNvPr id="27652" name="Picture 7" descr="an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25"/>
            <a:ext cx="9126538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5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E0BA-DB98-410B-9A9D-A6455528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LABORATORIES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8A7CA-6D46-4E01-992C-62CA4E0F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BFED5-93DC-4DA1-8208-094646339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0" y="1037203"/>
            <a:ext cx="2578025" cy="1801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D39C11-DBD3-4F53-AD96-57BEB28BF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70" y="1362075"/>
            <a:ext cx="1484668" cy="2637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C92F3F-B6A4-450B-AC8C-AA761AC86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41" y="1350163"/>
            <a:ext cx="1492109" cy="26557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E7C080-BFF4-4269-BD63-F5E6BC8E0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38" y="4655751"/>
            <a:ext cx="8474174" cy="15850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B26368-1303-4300-9BDE-6D4DE22A93F8}"/>
              </a:ext>
            </a:extLst>
          </p:cNvPr>
          <p:cNvSpPr txBox="1"/>
          <p:nvPr/>
        </p:nvSpPr>
        <p:spPr>
          <a:xfrm>
            <a:off x="3594968" y="2838393"/>
            <a:ext cx="50985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 scale migration in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Second TW station for link with USNO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Room-temperature fountain standard (F1)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Optical frequency </a:t>
            </a:r>
            <a:r>
              <a:rPr lang="en-US" dirty="0" smtClean="0"/>
              <a:t>standards and frequency comb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Optical fiber link between buildings (time scale)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Secondary time reference points (clock trips)</a:t>
            </a:r>
          </a:p>
        </p:txBody>
      </p:sp>
    </p:spTree>
    <p:extLst>
      <p:ext uri="{BB962C8B-B14F-4D97-AF65-F5344CB8AC3E}">
        <p14:creationId xmlns:p14="http://schemas.microsoft.com/office/powerpoint/2010/main" val="11555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NEW IDEAS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840"/>
          <a:stretch/>
        </p:blipFill>
        <p:spPr>
          <a:xfrm>
            <a:off x="4585885" y="2335363"/>
            <a:ext cx="3808665" cy="36387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8806" y="1686721"/>
            <a:ext cx="7800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NIST is involved in the Air Force Research Lab program to support the Navigation Technology Satellite 3 (NTS-3), as well as possible future clocks for GPS.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16" y="2590127"/>
            <a:ext cx="357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current clock technology is unlikely to be significantly improved</a:t>
            </a:r>
          </a:p>
        </p:txBody>
      </p:sp>
      <p:sp>
        <p:nvSpPr>
          <p:cNvPr id="8" name="Down Arrow 6"/>
          <p:cNvSpPr/>
          <p:nvPr/>
        </p:nvSpPr>
        <p:spPr>
          <a:xfrm>
            <a:off x="2253602" y="3169695"/>
            <a:ext cx="484632" cy="40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>
          <a:xfrm>
            <a:off x="729355" y="3706905"/>
            <a:ext cx="3533126" cy="26323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38085" y="4013411"/>
            <a:ext cx="1470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Terrestrial measured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03927" y="3786915"/>
            <a:ext cx="79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13kg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&lt; 30W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94432" y="5970164"/>
            <a:ext cx="30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Volume ~ 1.3 * legacy </a:t>
            </a:r>
            <a:r>
              <a:rPr lang="en-US" dirty="0" err="1">
                <a:solidFill>
                  <a:srgbClr val="C00000"/>
                </a:solidFill>
              </a:rPr>
              <a:t>KernCo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1013616" y="4234620"/>
            <a:ext cx="2565094" cy="1598265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64698" y="5756571"/>
            <a:ext cx="850710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98618" y="4991046"/>
            <a:ext cx="991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NTS-3 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</a:rPr>
              <a:t>on-orbit goal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9201" y="1113956"/>
            <a:ext cx="6938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Laser-cooled Atomic clocks for GPS satellites</a:t>
            </a:r>
          </a:p>
        </p:txBody>
      </p:sp>
      <p:sp>
        <p:nvSpPr>
          <p:cNvPr id="17" name="Down Arrow 14"/>
          <p:cNvSpPr/>
          <p:nvPr/>
        </p:nvSpPr>
        <p:spPr>
          <a:xfrm rot="1868048">
            <a:off x="1569096" y="4680563"/>
            <a:ext cx="1368046" cy="304123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in space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35163" y="3680982"/>
            <a:ext cx="1574276" cy="970960"/>
          </a:xfrm>
          <a:prstGeom prst="line">
            <a:avLst/>
          </a:prstGeom>
          <a:ln w="158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52157">
            <a:off x="3053636" y="3907225"/>
            <a:ext cx="86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KernCo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9087-1ED6-43B1-9388-3AC5D947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in Progress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02A0A-6E94-43AD-B970-3936993D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83CFC-10FB-4135-88DB-3E3910D7536D}"/>
              </a:ext>
            </a:extLst>
          </p:cNvPr>
          <p:cNvSpPr txBox="1"/>
          <p:nvPr/>
        </p:nvSpPr>
        <p:spPr>
          <a:xfrm>
            <a:off x="1390107" y="2153551"/>
            <a:ext cx="66435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BIPM-sponsored pilot program with </a:t>
            </a:r>
            <a:r>
              <a:rPr lang="en-US" dirty="0" err="1" smtClean="0"/>
              <a:t>Beidou</a:t>
            </a:r>
            <a:r>
              <a:rPr lang="en-US" dirty="0" smtClean="0"/>
              <a:t> GNSS receiver for time transfer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Regular </a:t>
            </a:r>
            <a:r>
              <a:rPr lang="en-US" dirty="0" smtClean="0"/>
              <a:t>measurements of </a:t>
            </a:r>
            <a:r>
              <a:rPr lang="en-US" dirty="0"/>
              <a:t>maser </a:t>
            </a:r>
            <a:r>
              <a:rPr lang="en-US" dirty="0" smtClean="0"/>
              <a:t>frequency </a:t>
            </a:r>
            <a:r>
              <a:rPr lang="en-US" dirty="0"/>
              <a:t>using Yb optical clocks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Regular </a:t>
            </a:r>
            <a:r>
              <a:rPr lang="en-US" dirty="0" err="1" smtClean="0"/>
              <a:t>intercomparisons</a:t>
            </a:r>
            <a:r>
              <a:rPr lang="en-US" dirty="0" smtClean="0"/>
              <a:t> </a:t>
            </a:r>
            <a:r>
              <a:rPr lang="en-US" dirty="0"/>
              <a:t>between optical </a:t>
            </a:r>
            <a:r>
              <a:rPr lang="en-US" dirty="0" smtClean="0"/>
              <a:t>clocks (</a:t>
            </a:r>
            <a:r>
              <a:rPr lang="en-US" dirty="0" err="1" smtClean="0"/>
              <a:t>Yb</a:t>
            </a:r>
            <a:r>
              <a:rPr lang="en-US" dirty="0" smtClean="0"/>
              <a:t>, Al and </a:t>
            </a:r>
            <a:r>
              <a:rPr lang="en-US" dirty="0" err="1" smtClean="0"/>
              <a:t>Sr</a:t>
            </a:r>
            <a:r>
              <a:rPr lang="en-US" dirty="0" smtClean="0"/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First report of optical secondary frequency standards to BIPM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Atomic Clock Ensemble in Space (ACES): installation of Microwave Ground Terminal next spring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1738" y="2055720"/>
            <a:ext cx="743107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Contribution to Coordinated Universal Time (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algn="ctr"/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Primary and Secondary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Standards</a:t>
            </a:r>
          </a:p>
          <a:p>
            <a:pPr lvl="1" algn="ctr"/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Time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Dissemination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and Services</a:t>
            </a:r>
          </a:p>
          <a:p>
            <a:pPr lvl="1" algn="ctr"/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Advancing GPS and its applications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 TFMWG Workshop and Planning Meeting 2017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5843" y="3082834"/>
            <a:ext cx="2832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40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83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1047750" y="2054225"/>
            <a:ext cx="381000" cy="3049588"/>
          </a:xfrm>
          <a:prstGeom prst="upArrow">
            <a:avLst>
              <a:gd name="adj1" fmla="val 50000"/>
              <a:gd name="adj2" fmla="val 5999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2227" name="Picture 11" descr="P0001125"/>
          <p:cNvPicPr>
            <a:picLocks noChangeAspect="1" noChangeArrowheads="1"/>
          </p:cNvPicPr>
          <p:nvPr/>
        </p:nvPicPr>
        <p:blipFill>
          <a:blip r:embed="rId3" cstate="print"/>
          <a:srcRect l="7703" r="5009" b="2174"/>
          <a:stretch>
            <a:fillRect/>
          </a:stretch>
        </p:blipFill>
        <p:spPr bwMode="auto">
          <a:xfrm>
            <a:off x="4953000" y="2743200"/>
            <a:ext cx="10937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12" descr="P00011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667000"/>
            <a:ext cx="8969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18"/>
          <p:cNvSpPr txBox="1">
            <a:spLocks noChangeArrowheads="1"/>
          </p:cNvSpPr>
          <p:nvPr/>
        </p:nvSpPr>
        <p:spPr bwMode="auto">
          <a:xfrm>
            <a:off x="152400" y="685800"/>
            <a:ext cx="160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Time and Frequency Distribution Services</a:t>
            </a:r>
          </a:p>
        </p:txBody>
      </p:sp>
      <p:sp>
        <p:nvSpPr>
          <p:cNvPr id="52231" name="AutoShape 29"/>
          <p:cNvSpPr>
            <a:spLocks noChangeArrowheads="1"/>
          </p:cNvSpPr>
          <p:nvPr/>
        </p:nvSpPr>
        <p:spPr bwMode="auto">
          <a:xfrm>
            <a:off x="609600" y="2057400"/>
            <a:ext cx="381000" cy="800100"/>
          </a:xfrm>
          <a:prstGeom prst="up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Text Box 31"/>
          <p:cNvSpPr txBox="1">
            <a:spLocks noChangeArrowheads="1"/>
          </p:cNvSpPr>
          <p:nvPr/>
        </p:nvSpPr>
        <p:spPr bwMode="auto">
          <a:xfrm>
            <a:off x="6024563" y="3886200"/>
            <a:ext cx="21288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Hydrogen Maser &amp;</a:t>
            </a:r>
          </a:p>
          <a:p>
            <a:r>
              <a:rPr lang="en-US" sz="1600" i="1"/>
              <a:t>Measurement system</a:t>
            </a:r>
          </a:p>
        </p:txBody>
      </p:sp>
      <p:sp>
        <p:nvSpPr>
          <p:cNvPr id="52234" name="Text Box 34"/>
          <p:cNvSpPr txBox="1">
            <a:spLocks noChangeArrowheads="1"/>
          </p:cNvSpPr>
          <p:nvPr/>
        </p:nvSpPr>
        <p:spPr bwMode="auto">
          <a:xfrm>
            <a:off x="0" y="117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NIST Time and Frequency Standards and Distribution</a:t>
            </a:r>
          </a:p>
        </p:txBody>
      </p:sp>
      <p:grpSp>
        <p:nvGrpSpPr>
          <p:cNvPr id="52235" name="Group 18"/>
          <p:cNvGrpSpPr>
            <a:grpSpLocks/>
          </p:cNvGrpSpPr>
          <p:nvPr/>
        </p:nvGrpSpPr>
        <p:grpSpPr bwMode="auto">
          <a:xfrm>
            <a:off x="1752600" y="654050"/>
            <a:ext cx="7213600" cy="1587500"/>
            <a:chOff x="1752600" y="654050"/>
            <a:chExt cx="7213600" cy="1587500"/>
          </a:xfrm>
        </p:grpSpPr>
        <p:pic>
          <p:nvPicPr>
            <p:cNvPr id="52237" name="Picture 13" descr="2wayantenna"/>
            <p:cNvPicPr>
              <a:picLocks noChangeAspect="1" noChangeArrowheads="1"/>
            </p:cNvPicPr>
            <p:nvPr/>
          </p:nvPicPr>
          <p:blipFill>
            <a:blip r:embed="rId5" cstate="print"/>
            <a:srcRect l="17949" r="22223"/>
            <a:stretch>
              <a:fillRect/>
            </a:stretch>
          </p:blipFill>
          <p:spPr bwMode="auto">
            <a:xfrm>
              <a:off x="6040438" y="654050"/>
              <a:ext cx="1122362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8" name="Picture 14" descr="wwvb ai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5000" y="730250"/>
              <a:ext cx="1600200" cy="106203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2239" name="Picture 16" descr="P912007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91400" y="654050"/>
              <a:ext cx="1524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0" name="Text Box 19"/>
            <p:cNvSpPr txBox="1">
              <a:spLocks noChangeArrowheads="1"/>
            </p:cNvSpPr>
            <p:nvPr/>
          </p:nvSpPr>
          <p:spPr bwMode="auto">
            <a:xfrm>
              <a:off x="1752600" y="1905000"/>
              <a:ext cx="17637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Radio broadcasts</a:t>
              </a:r>
            </a:p>
          </p:txBody>
        </p:sp>
        <p:sp>
          <p:nvSpPr>
            <p:cNvPr id="52241" name="Text Box 20"/>
            <p:cNvSpPr txBox="1">
              <a:spLocks noChangeArrowheads="1"/>
            </p:cNvSpPr>
            <p:nvPr/>
          </p:nvSpPr>
          <p:spPr bwMode="auto">
            <a:xfrm>
              <a:off x="4343400" y="1905000"/>
              <a:ext cx="10302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Networks</a:t>
              </a:r>
            </a:p>
          </p:txBody>
        </p:sp>
        <p:sp>
          <p:nvSpPr>
            <p:cNvPr id="52242" name="Text Box 21"/>
            <p:cNvSpPr txBox="1">
              <a:spLocks noChangeArrowheads="1"/>
            </p:cNvSpPr>
            <p:nvPr/>
          </p:nvSpPr>
          <p:spPr bwMode="auto">
            <a:xfrm>
              <a:off x="6096000" y="1905000"/>
              <a:ext cx="10064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Satellites</a:t>
              </a:r>
            </a:p>
          </p:txBody>
        </p:sp>
        <p:sp>
          <p:nvSpPr>
            <p:cNvPr id="52243" name="Text Box 25"/>
            <p:cNvSpPr txBox="1">
              <a:spLocks noChangeArrowheads="1"/>
            </p:cNvSpPr>
            <p:nvPr/>
          </p:nvSpPr>
          <p:spPr bwMode="auto">
            <a:xfrm>
              <a:off x="7315200" y="1873250"/>
              <a:ext cx="1651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Noise metrology</a:t>
              </a:r>
            </a:p>
          </p:txBody>
        </p:sp>
      </p:grp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52400" y="2857500"/>
            <a:ext cx="289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Primary Frequency </a:t>
            </a:r>
            <a:r>
              <a:rPr lang="en-US" dirty="0" smtClean="0"/>
              <a:t>Standards </a:t>
            </a:r>
            <a:r>
              <a:rPr lang="en-US" dirty="0"/>
              <a:t>and</a:t>
            </a:r>
          </a:p>
          <a:p>
            <a:r>
              <a:rPr lang="en-US" dirty="0"/>
              <a:t>NIST Time Scale</a:t>
            </a:r>
          </a:p>
          <a:p>
            <a:r>
              <a:rPr lang="en-US" dirty="0"/>
              <a:t>Realization of SI second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3429000" y="4191000"/>
            <a:ext cx="9400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 smtClean="0"/>
              <a:t>NIST-F2</a:t>
            </a:r>
            <a:endParaRPr lang="en-US" sz="1600" i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41" y="2743200"/>
            <a:ext cx="2003731" cy="1433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76200" y="5181600"/>
            <a:ext cx="1600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Research on Future Standards and Distribution</a:t>
            </a:r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609600" y="4191000"/>
            <a:ext cx="381000" cy="914400"/>
          </a:xfrm>
          <a:prstGeom prst="up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15" descr="IONPENN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56" y="5029200"/>
            <a:ext cx="1524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1651956" y="6127892"/>
            <a:ext cx="1449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i="1" dirty="0" smtClean="0"/>
              <a:t>Optical clocks</a:t>
            </a:r>
            <a:endParaRPr lang="en-US" sz="1600" i="1" dirty="0"/>
          </a:p>
        </p:txBody>
      </p:sp>
      <p:pic>
        <p:nvPicPr>
          <p:cNvPr id="29" name="Picture 26" descr="NIST_BestRulers_Diddam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268" y="4953000"/>
            <a:ext cx="15240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3167668" y="6138746"/>
            <a:ext cx="1765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i="1"/>
              <a:t>Optical frequency</a:t>
            </a:r>
          </a:p>
          <a:p>
            <a:pPr algn="ctr" eaLnBrk="1" hangingPunct="1"/>
            <a:r>
              <a:rPr lang="en-US" sz="1600" i="1"/>
              <a:t>synthesis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7289322" y="6138746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i="1" dirty="0"/>
              <a:t>Quantum computing</a:t>
            </a:r>
          </a:p>
        </p:txBody>
      </p:sp>
      <p:pic>
        <p:nvPicPr>
          <p:cNvPr id="32" name="Picture 31" descr="4ions_chip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7" t="66821" r="50290" b="4718"/>
          <a:stretch>
            <a:fillRect/>
          </a:stretch>
        </p:blipFill>
        <p:spPr bwMode="auto">
          <a:xfrm>
            <a:off x="7289322" y="4953000"/>
            <a:ext cx="14478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r="2574"/>
          <a:stretch/>
        </p:blipFill>
        <p:spPr bwMode="auto">
          <a:xfrm>
            <a:off x="5373688" y="4952999"/>
            <a:ext cx="1611362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392738" y="6141442"/>
            <a:ext cx="1592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i="1" dirty="0" smtClean="0"/>
              <a:t>Chip-scale atomic devices</a:t>
            </a:r>
            <a:endParaRPr lang="en-US" sz="1600" i="1" dirty="0"/>
          </a:p>
        </p:txBody>
      </p:sp>
      <p:sp>
        <p:nvSpPr>
          <p:cNvPr id="35" name="Rectangle 34"/>
          <p:cNvSpPr/>
          <p:nvPr/>
        </p:nvSpPr>
        <p:spPr>
          <a:xfrm>
            <a:off x="127000" y="506413"/>
            <a:ext cx="8913813" cy="18573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4606654" y="931972"/>
            <a:ext cx="1169277" cy="732008"/>
            <a:chOff x="-2" y="1009952"/>
            <a:chExt cx="9112503" cy="570474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0" t="15523" b="11025"/>
            <a:stretch/>
          </p:blipFill>
          <p:spPr>
            <a:xfrm>
              <a:off x="-2" y="1009952"/>
              <a:ext cx="9112503" cy="5704747"/>
            </a:xfrm>
            <a:prstGeom prst="rect">
              <a:avLst/>
            </a:prstGeom>
          </p:spPr>
        </p:pic>
        <p:sp>
          <p:nvSpPr>
            <p:cNvPr id="38" name="5-Point Star 37"/>
            <p:cNvSpPr/>
            <p:nvPr/>
          </p:nvSpPr>
          <p:spPr>
            <a:xfrm>
              <a:off x="8270540" y="2866048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8204575" y="2963857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7961188" y="2968406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7733721" y="3325522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7629083" y="3477922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6844323" y="4819952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5-Point Star 43"/>
            <p:cNvSpPr/>
            <p:nvPr/>
          </p:nvSpPr>
          <p:spPr>
            <a:xfrm>
              <a:off x="6978540" y="5024668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6218800" y="4804029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5-Point Star 45"/>
            <p:cNvSpPr/>
            <p:nvPr/>
          </p:nvSpPr>
          <p:spPr>
            <a:xfrm>
              <a:off x="5852585" y="2977504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5-Point Star 46"/>
            <p:cNvSpPr/>
            <p:nvPr/>
          </p:nvSpPr>
          <p:spPr>
            <a:xfrm>
              <a:off x="4201206" y="5004195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5-Point Star 47"/>
            <p:cNvSpPr/>
            <p:nvPr/>
          </p:nvSpPr>
          <p:spPr>
            <a:xfrm>
              <a:off x="6625958" y="2866048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5-Point Star 48"/>
            <p:cNvSpPr/>
            <p:nvPr/>
          </p:nvSpPr>
          <p:spPr>
            <a:xfrm>
              <a:off x="6559993" y="2643135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5-Point Star 49"/>
            <p:cNvSpPr/>
            <p:nvPr/>
          </p:nvSpPr>
          <p:spPr>
            <a:xfrm>
              <a:off x="6327982" y="2590819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5-Point Star 50"/>
            <p:cNvSpPr/>
            <p:nvPr/>
          </p:nvSpPr>
          <p:spPr>
            <a:xfrm>
              <a:off x="4447066" y="3207240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5-Point Star 51"/>
            <p:cNvSpPr/>
            <p:nvPr/>
          </p:nvSpPr>
          <p:spPr>
            <a:xfrm>
              <a:off x="3125508" y="3461999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3155251" y="3282304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5-Point Star 53"/>
            <p:cNvSpPr/>
            <p:nvPr/>
          </p:nvSpPr>
          <p:spPr>
            <a:xfrm>
              <a:off x="1983818" y="3066215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5-Point Star 54"/>
            <p:cNvSpPr/>
            <p:nvPr/>
          </p:nvSpPr>
          <p:spPr>
            <a:xfrm>
              <a:off x="1139932" y="3882806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5-Point Star 55"/>
            <p:cNvSpPr/>
            <p:nvPr/>
          </p:nvSpPr>
          <p:spPr>
            <a:xfrm>
              <a:off x="716850" y="1348872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5-Point Star 56"/>
            <p:cNvSpPr/>
            <p:nvPr/>
          </p:nvSpPr>
          <p:spPr>
            <a:xfrm>
              <a:off x="935215" y="2129069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132272" y="3364191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5-Point Star 58"/>
            <p:cNvSpPr/>
            <p:nvPr/>
          </p:nvSpPr>
          <p:spPr>
            <a:xfrm>
              <a:off x="241454" y="3512041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5-Point Star 59"/>
            <p:cNvSpPr/>
            <p:nvPr/>
          </p:nvSpPr>
          <p:spPr>
            <a:xfrm>
              <a:off x="514755" y="4135288"/>
              <a:ext cx="218365" cy="2047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Picture 60"/>
          <p:cNvPicPr>
            <a:picLocks noGrp="1"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3796997" y="759241"/>
            <a:ext cx="710920" cy="1027270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84796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UTC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17" y="2958353"/>
            <a:ext cx="4509270" cy="3334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6638" y="1503976"/>
            <a:ext cx="389256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UTC(NIST)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is the local realization of UTC. The UTC(NIST) time scale consists of an ensemble of hydrogen masers and cesium clocks.  </a:t>
            </a:r>
          </a:p>
          <a:p>
            <a:pPr marL="285750" indent="-285750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NIST maintains and operates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UTC(NIST)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and the U. S.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Frequency Standards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, cesium fountain devices F1 and F2.</a:t>
            </a:r>
          </a:p>
          <a:p>
            <a:pPr marL="285750" indent="-285750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The time transfer links between NIST and BIPM are based on </a:t>
            </a:r>
          </a:p>
          <a:p>
            <a:pPr marL="742950" lvl="1" indent="-285750"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Two-Way Satellite Time and Frequency Transfer (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TWSTFT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) measurements utilizing geostationary satellites.  </a:t>
            </a:r>
          </a:p>
          <a:p>
            <a:pPr marL="742950" lvl="1" indent="-285750"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common-view measurements.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807353" y="1406569"/>
            <a:ext cx="3441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0000FF"/>
              </a:buClr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Coordinated Universal Time (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UTC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) is the official world time scale.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2047" y="211075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UTC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is computed by the International Bureau of Weights and Measures (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BIPM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) in France.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03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 TFMWG Workshop and Planning Meeting 2017</a:t>
            </a:r>
            <a:endParaRPr lang="en-US" dirty="0"/>
          </a:p>
        </p:txBody>
      </p:sp>
      <p:pic>
        <p:nvPicPr>
          <p:cNvPr id="4" name="Picture 6" descr="P0001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5" t="21094" r="8624" b="18352"/>
          <a:stretch>
            <a:fillRect/>
          </a:stretch>
        </p:blipFill>
        <p:spPr bwMode="auto">
          <a:xfrm>
            <a:off x="547688" y="1333500"/>
            <a:ext cx="2057400" cy="1074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P0001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2200"/>
            <a:ext cx="2057400" cy="2792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0850" y="2797175"/>
            <a:ext cx="2023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 Hydrogen Masers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2888" y="981075"/>
            <a:ext cx="2637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 Cesium Beam standards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2557463" y="3886200"/>
            <a:ext cx="1023937" cy="9001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638425" y="2057400"/>
            <a:ext cx="942975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429000" y="5116513"/>
            <a:ext cx="2264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+mn-lt"/>
              </a:rPr>
              <a:t>Measurement System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962400" y="1981200"/>
            <a:ext cx="1143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+mn-lt"/>
              </a:rPr>
              <a:t>UTC(NIST)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5705475" y="3024188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610100" y="998756"/>
            <a:ext cx="4604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Two-way satellite time &amp; frequency transfer</a:t>
            </a: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4308475"/>
            <a:ext cx="2057400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P00011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r="4993" b="2161"/>
          <a:stretch>
            <a:fillRect/>
          </a:stretch>
        </p:blipFill>
        <p:spPr bwMode="auto">
          <a:xfrm>
            <a:off x="471488" y="3200400"/>
            <a:ext cx="2057400" cy="272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2wayanten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0" r="22240"/>
          <a:stretch>
            <a:fillRect/>
          </a:stretch>
        </p:blipFill>
        <p:spPr bwMode="auto">
          <a:xfrm>
            <a:off x="6621463" y="1362075"/>
            <a:ext cx="2057400" cy="2233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686550" y="3965575"/>
            <a:ext cx="2074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GPS</a:t>
            </a: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5754688" y="4799013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409390" y="5806819"/>
            <a:ext cx="2348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GPS:</a:t>
            </a:r>
            <a:r>
              <a:rPr lang="en-US" sz="1600" b="1" dirty="0">
                <a:solidFill>
                  <a:schemeClr val="accent3"/>
                </a:solidFill>
              </a:rPr>
              <a:t> </a:t>
            </a:r>
            <a:r>
              <a:rPr lang="en-US" sz="1600" dirty="0"/>
              <a:t>common-view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2903683" y="5693267"/>
            <a:ext cx="2609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TWSTFT:</a:t>
            </a:r>
            <a:r>
              <a:rPr lang="en-US" sz="1600" b="1" dirty="0">
                <a:solidFill>
                  <a:schemeClr val="accent3"/>
                </a:solidFill>
              </a:rPr>
              <a:t> </a:t>
            </a:r>
            <a:r>
              <a:rPr lang="en-US" sz="1600" dirty="0"/>
              <a:t>Direct or indirect intercontinental satellite link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33352-6284-4293-9264-4157C28F53D9}"/>
              </a:ext>
            </a:extLst>
          </p:cNvPr>
          <p:cNvSpPr txBox="1"/>
          <p:nvPr/>
        </p:nvSpPr>
        <p:spPr>
          <a:xfrm>
            <a:off x="5280211" y="1757084"/>
            <a:ext cx="2620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PTB is the pivot point for UTC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F0AA3-9A76-42EE-A794-19094292F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941" y="2258916"/>
            <a:ext cx="4241964" cy="3093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E91CBB-D768-4C20-8F14-799E7E38D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71" y="2211044"/>
            <a:ext cx="4246232" cy="30982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00978B5-B41D-4EE1-BE10-FC4E1A311E63}"/>
              </a:ext>
            </a:extLst>
          </p:cNvPr>
          <p:cNvSpPr txBox="1"/>
          <p:nvPr/>
        </p:nvSpPr>
        <p:spPr>
          <a:xfrm>
            <a:off x="161366" y="1623379"/>
            <a:ext cx="4473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USNO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shares with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the responsibility of maintaining accurate realizations of UTC in the 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1C16DF-2F5C-4902-8598-A8380842DC02}"/>
              </a:ext>
            </a:extLst>
          </p:cNvPr>
          <p:cNvSpPr txBox="1"/>
          <p:nvPr/>
        </p:nvSpPr>
        <p:spPr>
          <a:xfrm flipH="1">
            <a:off x="5877510" y="5270770"/>
            <a:ext cx="2348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SUV:</a:t>
            </a:r>
            <a:r>
              <a:rPr lang="en-US" sz="1600" b="1" dirty="0">
                <a:solidFill>
                  <a:srgbClr val="FF6600"/>
                </a:solidFill>
              </a:rPr>
              <a:t> 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TWSTFT mobile station owned by USNO, periodically driven to NIST in Boulder, CO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BF54C0-A08F-4604-8871-56C8BF09024F}"/>
              </a:ext>
            </a:extLst>
          </p:cNvPr>
          <p:cNvSpPr txBox="1"/>
          <p:nvPr/>
        </p:nvSpPr>
        <p:spPr>
          <a:xfrm>
            <a:off x="493059" y="5244353"/>
            <a:ext cx="385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 with SUV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common-view calibration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4F962-283A-4D5D-805D-E8D59449B97D}"/>
              </a:ext>
            </a:extLst>
          </p:cNvPr>
          <p:cNvSpPr txBox="1"/>
          <p:nvPr/>
        </p:nvSpPr>
        <p:spPr>
          <a:xfrm>
            <a:off x="2169458" y="1084728"/>
            <a:ext cx="5238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CALIBRATIONS OF TIME TRANSFER LINKS</a:t>
            </a:r>
          </a:p>
        </p:txBody>
      </p:sp>
    </p:spTree>
    <p:extLst>
      <p:ext uri="{BB962C8B-B14F-4D97-AF65-F5344CB8AC3E}">
        <p14:creationId xmlns:p14="http://schemas.microsoft.com/office/powerpoint/2010/main" val="29906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9045" y="1045733"/>
            <a:ext cx="788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BIPM issued updated Calibration Guidelines for all laboratories contributing to UTC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81" y="1441334"/>
            <a:ext cx="3830419" cy="1874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9089" y="3344699"/>
            <a:ext cx="34208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NIST</a:t>
            </a:r>
            <a:r>
              <a:rPr lang="en-US" sz="1400" dirty="0">
                <a:solidFill>
                  <a:srgbClr val="0000FF"/>
                </a:solidFill>
              </a:rPr>
              <a:t>	</a:t>
            </a:r>
            <a:r>
              <a:rPr lang="en-US" sz="1400" b="1" dirty="0">
                <a:solidFill>
                  <a:srgbClr val="0000FF"/>
                </a:solidFill>
              </a:rPr>
              <a:t>(Boulder, CO, USA)</a:t>
            </a:r>
            <a:r>
              <a:rPr lang="en-US" sz="1400" dirty="0"/>
              <a:t>	</a:t>
            </a:r>
          </a:p>
          <a:p>
            <a:r>
              <a:rPr lang="en-US" sz="1400" dirty="0"/>
              <a:t>CNM	(Queretaro, MEXICO)</a:t>
            </a:r>
          </a:p>
          <a:p>
            <a:r>
              <a:rPr lang="en-US" sz="1400" dirty="0"/>
              <a:t>CNMP	(PANAMA)	</a:t>
            </a:r>
          </a:p>
          <a:p>
            <a:r>
              <a:rPr lang="en-US" sz="1400" dirty="0"/>
              <a:t>INTI	(Buenos Aires, ARGENTINA)</a:t>
            </a:r>
          </a:p>
          <a:p>
            <a:r>
              <a:rPr lang="en-US" sz="1400" dirty="0"/>
              <a:t>INXE	(Rio de Janeiro, BRAZIL)	</a:t>
            </a:r>
          </a:p>
          <a:p>
            <a:r>
              <a:rPr lang="en-US" sz="1400" dirty="0"/>
              <a:t>NRC	(Ottawa, CANADA)	</a:t>
            </a:r>
          </a:p>
          <a:p>
            <a:r>
              <a:rPr lang="en-US" sz="1400" dirty="0"/>
              <a:t>ONRJ	(Rio de Janeiro, BRAZIL)</a:t>
            </a:r>
          </a:p>
          <a:p>
            <a:r>
              <a:rPr lang="en-US" sz="1400" dirty="0"/>
              <a:t>INM	(Bogota, COLOMBIA)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INCP	(Lima, PERU)</a:t>
            </a:r>
          </a:p>
        </p:txBody>
      </p:sp>
      <p:sp>
        <p:nvSpPr>
          <p:cNvPr id="7" name="Rectangle 6"/>
          <p:cNvSpPr/>
          <p:nvPr/>
        </p:nvSpPr>
        <p:spPr>
          <a:xfrm>
            <a:off x="603369" y="5330755"/>
            <a:ext cx="34535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9933FF"/>
                </a:solidFill>
              </a:rPr>
              <a:t>USNO</a:t>
            </a:r>
            <a:r>
              <a:rPr lang="en-US" sz="1400" dirty="0">
                <a:solidFill>
                  <a:srgbClr val="9933FF"/>
                </a:solidFill>
              </a:rPr>
              <a:t>	</a:t>
            </a:r>
            <a:r>
              <a:rPr lang="en-US" sz="1400" b="1" dirty="0">
                <a:solidFill>
                  <a:srgbClr val="9933FF"/>
                </a:solidFill>
              </a:rPr>
              <a:t>(Washington, DC, USA)</a:t>
            </a:r>
          </a:p>
          <a:p>
            <a:r>
              <a:rPr lang="en-US" sz="1400" dirty="0"/>
              <a:t>APL	(Laurel, MD, USA)</a:t>
            </a:r>
          </a:p>
          <a:p>
            <a:r>
              <a:rPr lang="en-US" sz="1400" dirty="0"/>
              <a:t>IGNA	(Buenos Aires, ARGENTINA)</a:t>
            </a:r>
          </a:p>
          <a:p>
            <a:r>
              <a:rPr lang="en-US" sz="1400" dirty="0"/>
              <a:t>NRL	(Washington, DC, USA)</a:t>
            </a:r>
          </a:p>
          <a:p>
            <a:r>
              <a:rPr lang="en-US" sz="1400" dirty="0"/>
              <a:t>ONBA	(Buenos Aires, ARGENTINA)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051" y="1599751"/>
            <a:ext cx="3173365" cy="4778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488" y="5325034"/>
            <a:ext cx="1338191" cy="10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 TFMWG Workshop and Planning Meeting 2017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22939" y="1074754"/>
            <a:ext cx="3839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 CALIBRATION CAMPAIGNS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3209" y="1606727"/>
            <a:ext cx="37482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Trip 1: </a:t>
            </a:r>
          </a:p>
          <a:p>
            <a:r>
              <a:rPr lang="en-US" dirty="0"/>
              <a:t>NRC		(Ottawa, CANADA)</a:t>
            </a:r>
          </a:p>
          <a:p>
            <a:endParaRPr lang="en-US" dirty="0"/>
          </a:p>
          <a:p>
            <a:r>
              <a:rPr lang="en-US" dirty="0"/>
              <a:t>Trip 2:</a:t>
            </a:r>
          </a:p>
          <a:p>
            <a:r>
              <a:rPr lang="en-US" dirty="0"/>
              <a:t>CNM	(Queretaro, MEXICO)</a:t>
            </a:r>
          </a:p>
          <a:p>
            <a:r>
              <a:rPr lang="en-US" dirty="0"/>
              <a:t>CNMP	(PANAMA)	</a:t>
            </a:r>
          </a:p>
          <a:p>
            <a:endParaRPr lang="en-US" dirty="0"/>
          </a:p>
          <a:p>
            <a:r>
              <a:rPr lang="en-US" dirty="0"/>
              <a:t>Trip 3: </a:t>
            </a:r>
          </a:p>
          <a:p>
            <a:r>
              <a:rPr lang="en-US" dirty="0"/>
              <a:t>NRC		(Ottawa, CANADA)</a:t>
            </a:r>
          </a:p>
          <a:p>
            <a:endParaRPr lang="en-US" dirty="0"/>
          </a:p>
          <a:p>
            <a:r>
              <a:rPr lang="en-US" dirty="0"/>
              <a:t>Trips 4-5:</a:t>
            </a:r>
          </a:p>
          <a:p>
            <a:r>
              <a:rPr lang="en-US" dirty="0"/>
              <a:t>INTI		(Buenos Aires, ARGENTINA)</a:t>
            </a:r>
          </a:p>
          <a:p>
            <a:r>
              <a:rPr lang="en-US" dirty="0"/>
              <a:t>INXE		(Rio de Janeiro, BRAZIL)	</a:t>
            </a:r>
          </a:p>
          <a:p>
            <a:r>
              <a:rPr lang="en-US" dirty="0"/>
              <a:t>ONRJ	(Rio de Janeiro, BRAZIL)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124" y="1689287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70428" y="4811680"/>
            <a:ext cx="146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EARLY 2018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10834" r="5312" b="2083"/>
          <a:stretch/>
        </p:blipFill>
        <p:spPr>
          <a:xfrm rot="16200000">
            <a:off x="4498197" y="2035143"/>
            <a:ext cx="4474197" cy="36385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35070" y="5710517"/>
            <a:ext cx="231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NIST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Travelling System</a:t>
            </a:r>
          </a:p>
        </p:txBody>
      </p:sp>
      <p:sp>
        <p:nvSpPr>
          <p:cNvPr id="12" name="TextBox 11"/>
          <p:cNvSpPr txBox="1"/>
          <p:nvPr/>
        </p:nvSpPr>
        <p:spPr>
          <a:xfrm rot="21131585">
            <a:off x="1891404" y="2784479"/>
            <a:ext cx="2142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COMPLETED!</a:t>
            </a:r>
          </a:p>
        </p:txBody>
      </p:sp>
      <p:sp>
        <p:nvSpPr>
          <p:cNvPr id="5" name="TextBox 4"/>
          <p:cNvSpPr txBox="1"/>
          <p:nvPr/>
        </p:nvSpPr>
        <p:spPr>
          <a:xfrm rot="21131585">
            <a:off x="1891404" y="1717679"/>
            <a:ext cx="2142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COMPLETED!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9124" y="263954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983" y="3607734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1131585">
            <a:off x="1891404" y="3680950"/>
            <a:ext cx="2142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COMPLETED!</a:t>
            </a:r>
          </a:p>
        </p:txBody>
      </p:sp>
    </p:spTree>
    <p:extLst>
      <p:ext uri="{BB962C8B-B14F-4D97-AF65-F5344CB8AC3E}">
        <p14:creationId xmlns:p14="http://schemas.microsoft.com/office/powerpoint/2010/main" val="29513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Standards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 TFMWG Workshop and Planning Meeting 2017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2846358"/>
            <a:ext cx="7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600" b="1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71825" y="5449858"/>
            <a:ext cx="104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600">
              <a:solidFill>
                <a:srgbClr val="000066"/>
              </a:solidFill>
            </a:endParaRPr>
          </a:p>
        </p:txBody>
      </p:sp>
      <p:pic>
        <p:nvPicPr>
          <p:cNvPr id="6" name="Picture 6" descr="F1cloc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201833"/>
            <a:ext cx="17145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12613" y="2031162"/>
            <a:ext cx="38163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1 second is defined as the duration of 9,192,631,770 periods of the radiation corresponding to the transition between the two hyperfine levels of the ground state of the </a:t>
            </a:r>
            <a:r>
              <a:rPr lang="en-US" altLang="en-US" sz="1800" baseline="30000" dirty="0">
                <a:latin typeface="+mn-lt"/>
              </a:rPr>
              <a:t>133</a:t>
            </a:r>
            <a:r>
              <a:rPr lang="en-US" altLang="en-US" sz="1800" dirty="0">
                <a:latin typeface="+mn-lt"/>
              </a:rPr>
              <a:t>Cs atom.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197024" y="3890819"/>
            <a:ext cx="38242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1800" dirty="0">
                <a:latin typeface="+mn-lt"/>
              </a:rPr>
              <a:t>Current accuracy (uncertainty):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>
                <a:latin typeface="+mn-lt"/>
              </a:rPr>
              <a:t>3 x 10</a:t>
            </a:r>
            <a:r>
              <a:rPr lang="en-US" altLang="en-US" sz="1800" baseline="30000" dirty="0">
                <a:latin typeface="+mn-lt"/>
              </a:rPr>
              <a:t>-16</a:t>
            </a:r>
            <a:r>
              <a:rPr lang="en-US" altLang="en-US" sz="1800" dirty="0">
                <a:latin typeface="+mn-lt"/>
              </a:rPr>
              <a:t> second.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>
                <a:latin typeface="+mn-lt"/>
              </a:rPr>
              <a:t>25 trillionths of a second per day.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>
                <a:latin typeface="+mn-lt"/>
              </a:rPr>
              <a:t>1 second in 100 million years.</a:t>
            </a:r>
          </a:p>
        </p:txBody>
      </p:sp>
      <p:pic>
        <p:nvPicPr>
          <p:cNvPr id="10" name="Picture 11" descr="fountain_natural_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" b="5200"/>
          <a:stretch>
            <a:fillRect/>
          </a:stretch>
        </p:blipFill>
        <p:spPr bwMode="auto">
          <a:xfrm>
            <a:off x="349250" y="1981171"/>
            <a:ext cx="2590800" cy="33702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102073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PRIMARY FREQUENCY STANDARD FOR THE UNITED STATES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NIST-F1</a:t>
            </a:r>
            <a:r>
              <a:rPr lang="en-US" altLang="en-US" dirty="0">
                <a:latin typeface="+mn-lt"/>
              </a:rPr>
              <a:t> Atomic Fountain </a:t>
            </a:r>
            <a:r>
              <a:rPr lang="en-US" altLang="en-US" dirty="0" smtClean="0">
                <a:latin typeface="+mn-lt"/>
              </a:rPr>
              <a:t>Clock</a:t>
            </a:r>
            <a:endParaRPr lang="en-US" altLang="en-US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A34F71-3766-4569-9F94-FF4CA248678E}"/>
              </a:ext>
            </a:extLst>
          </p:cNvPr>
          <p:cNvSpPr txBox="1"/>
          <p:nvPr/>
        </p:nvSpPr>
        <p:spPr>
          <a:xfrm>
            <a:off x="642504" y="5746956"/>
            <a:ext cx="759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Re-evaluation of all systematic effects after move to </a:t>
            </a:r>
            <a:r>
              <a:rPr lang="en-US" sz="2000" dirty="0" smtClean="0"/>
              <a:t>new labs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41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11753</TotalTime>
  <Words>960</Words>
  <Application>Microsoft Office PowerPoint</Application>
  <PresentationFormat>On-screen Show (4:3)</PresentationFormat>
  <Paragraphs>206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Monotype Sorts</vt:lpstr>
      <vt:lpstr>Symbol</vt:lpstr>
      <vt:lpstr>Tahoma</vt:lpstr>
      <vt:lpstr>Wingdings</vt:lpstr>
      <vt:lpstr>Office Theme</vt:lpstr>
      <vt:lpstr>PowerPoint Presentation</vt:lpstr>
      <vt:lpstr>OUTLINE</vt:lpstr>
      <vt:lpstr>PowerPoint Presentation</vt:lpstr>
      <vt:lpstr>UTC</vt:lpstr>
      <vt:lpstr>UTC</vt:lpstr>
      <vt:lpstr>UTC</vt:lpstr>
      <vt:lpstr>UTC</vt:lpstr>
      <vt:lpstr>UTC</vt:lpstr>
      <vt:lpstr>Frequency Standards</vt:lpstr>
      <vt:lpstr>Frequency Standards</vt:lpstr>
      <vt:lpstr>Frequency Standards</vt:lpstr>
      <vt:lpstr>DISSEMINATION</vt:lpstr>
      <vt:lpstr>DISSEMINATION</vt:lpstr>
      <vt:lpstr>DISSEMINATION</vt:lpstr>
      <vt:lpstr>DISSEMINATION</vt:lpstr>
      <vt:lpstr>PowerPoint Presentation</vt:lpstr>
      <vt:lpstr>NEW LABORATORIES</vt:lpstr>
      <vt:lpstr>EXPLORING NEW IDEAS</vt:lpstr>
      <vt:lpstr>Work in Progress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Romisch, Stefania (Fed)</dc:creator>
  <cp:lastModifiedBy>Michael Lombardi</cp:lastModifiedBy>
  <cp:revision>75</cp:revision>
  <dcterms:created xsi:type="dcterms:W3CDTF">2017-09-15T16:16:32Z</dcterms:created>
  <dcterms:modified xsi:type="dcterms:W3CDTF">2017-10-26T20:26:09Z</dcterms:modified>
</cp:coreProperties>
</file>